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4"/>
  </p:sldMasterIdLst>
  <p:notesMasterIdLst>
    <p:notesMasterId r:id="rId10"/>
  </p:notesMasterIdLst>
  <p:sldIdLst>
    <p:sldId id="256" r:id="rId5"/>
    <p:sldId id="278" r:id="rId6"/>
    <p:sldId id="270" r:id="rId7"/>
    <p:sldId id="271" r:id="rId8"/>
    <p:sldId id="274" r:id="rId9"/>
  </p:sldIdLst>
  <p:sldSz cx="9144000" cy="5143500" type="screen16x9"/>
  <p:notesSz cx="6858000" cy="9144000"/>
  <p:embeddedFontLst>
    <p:embeddedFont>
      <p:font typeface="Aharoni" panose="02010803020104030203" pitchFamily="2" charset="-79"/>
      <p:bold r:id="rId11"/>
    </p:embeddedFont>
    <p:embeddedFont>
      <p:font typeface="Montserrat" panose="00000500000000000000" pitchFamily="2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1CFF12-99CC-4945-8E56-F35ED4BA5D70}" v="77" dt="2026-02-10T15:54:53.4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125" d="100"/>
          <a:sy n="125" d="100"/>
        </p:scale>
        <p:origin x="72" y="-2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1.fntdata"/><Relationship Id="rId5" Type="http://schemas.openxmlformats.org/officeDocument/2006/relationships/slide" Target="slides/slide1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3a49ee3b3c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g33a49ee3b3c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3a49ee3b3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33a49ee3b3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 userDrawn="1">
  <p:cSld name="1_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5A7298-D153-40BA-9936-61BFDD3D77D5}"/>
              </a:ext>
            </a:extLst>
          </p:cNvPr>
          <p:cNvSpPr/>
          <p:nvPr userDrawn="1"/>
        </p:nvSpPr>
        <p:spPr>
          <a:xfrm>
            <a:off x="0" y="0"/>
            <a:ext cx="2721429" cy="51435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011154" y="1198298"/>
            <a:ext cx="5719189" cy="20238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3003422" y="3311428"/>
            <a:ext cx="5705150" cy="9384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78;p19">
            <a:extLst>
              <a:ext uri="{FF2B5EF4-FFF2-40B4-BE49-F238E27FC236}">
                <a16:creationId xmlns:a16="http://schemas.microsoft.com/office/drawing/2014/main" id="{34CC8DA8-E2B2-4CC3-8A75-A881DF2E2F3A}"/>
              </a:ext>
            </a:extLst>
          </p:cNvPr>
          <p:cNvSpPr/>
          <p:nvPr userDrawn="1"/>
        </p:nvSpPr>
        <p:spPr>
          <a:xfrm>
            <a:off x="92466" y="100013"/>
            <a:ext cx="8959200" cy="4943400"/>
          </a:xfrm>
          <a:prstGeom prst="rect">
            <a:avLst/>
          </a:prstGeom>
          <a:noFill/>
          <a:ln w="12700" cap="flat" cmpd="sng">
            <a:solidFill>
              <a:schemeClr val="bg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9D8BF85F-516E-45A6-BDF4-DAFAE8248D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58" y="2747264"/>
            <a:ext cx="2707389" cy="219169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694A1B1-270F-45A8-871C-CB60C6A50E06}"/>
              </a:ext>
            </a:extLst>
          </p:cNvPr>
          <p:cNvCxnSpPr>
            <a:cxnSpLocks/>
          </p:cNvCxnSpPr>
          <p:nvPr userDrawn="1"/>
        </p:nvCxnSpPr>
        <p:spPr>
          <a:xfrm>
            <a:off x="3011154" y="3211414"/>
            <a:ext cx="5719189" cy="0"/>
          </a:xfrm>
          <a:prstGeom prst="line">
            <a:avLst/>
          </a:prstGeom>
          <a:ln w="28575">
            <a:solidFill>
              <a:srgbClr val="EEA9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8">
            <a:extLst>
              <a:ext uri="{FF2B5EF4-FFF2-40B4-BE49-F238E27FC236}">
                <a16:creationId xmlns:a16="http://schemas.microsoft.com/office/drawing/2014/main" id="{3A1D6839-CBC7-456B-AF52-B3CB436D49C6}"/>
              </a:ext>
            </a:extLst>
          </p:cNvPr>
          <p:cNvSpPr/>
          <p:nvPr userDrawn="1"/>
        </p:nvSpPr>
        <p:spPr>
          <a:xfrm>
            <a:off x="7102159" y="193463"/>
            <a:ext cx="1851353" cy="1831156"/>
          </a:xfrm>
          <a:custGeom>
            <a:avLst/>
            <a:gdLst/>
            <a:ahLst/>
            <a:cxnLst/>
            <a:rect l="l" t="t" r="r" b="b"/>
            <a:pathLst>
              <a:path w="4160184" h="4114800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47671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 preserve="1">
  <p:cSld name="1_Title only">
    <p:bg>
      <p:bgPr>
        <a:solidFill>
          <a:schemeClr val="bg2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216749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20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" name="Google Shape;78;p19">
            <a:extLst>
              <a:ext uri="{FF2B5EF4-FFF2-40B4-BE49-F238E27FC236}">
                <a16:creationId xmlns:a16="http://schemas.microsoft.com/office/drawing/2014/main" id="{8D6E70A5-3A24-47AA-8A25-F4F010455D5A}"/>
              </a:ext>
            </a:extLst>
          </p:cNvPr>
          <p:cNvSpPr/>
          <p:nvPr userDrawn="1"/>
        </p:nvSpPr>
        <p:spPr>
          <a:xfrm>
            <a:off x="92466" y="100013"/>
            <a:ext cx="8959200" cy="494340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237;p34">
            <a:extLst>
              <a:ext uri="{FF2B5EF4-FFF2-40B4-BE49-F238E27FC236}">
                <a16:creationId xmlns:a16="http://schemas.microsoft.com/office/drawing/2014/main" id="{56511C96-5358-4D24-A382-C0E97D2E70C9}"/>
              </a:ext>
            </a:extLst>
          </p:cNvPr>
          <p:cNvSpPr txBox="1"/>
          <p:nvPr userDrawn="1"/>
        </p:nvSpPr>
        <p:spPr>
          <a:xfrm>
            <a:off x="4274820" y="924795"/>
            <a:ext cx="594600" cy="18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300" b="1" dirty="0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3350231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1_Title only">
    <p:bg>
      <p:bgPr>
        <a:solidFill>
          <a:schemeClr val="bg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216749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20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" name="Google Shape;78;p19">
            <a:extLst>
              <a:ext uri="{FF2B5EF4-FFF2-40B4-BE49-F238E27FC236}">
                <a16:creationId xmlns:a16="http://schemas.microsoft.com/office/drawing/2014/main" id="{8D6E70A5-3A24-47AA-8A25-F4F010455D5A}"/>
              </a:ext>
            </a:extLst>
          </p:cNvPr>
          <p:cNvSpPr/>
          <p:nvPr userDrawn="1"/>
        </p:nvSpPr>
        <p:spPr>
          <a:xfrm>
            <a:off x="92466" y="100013"/>
            <a:ext cx="8959200" cy="494340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237;p34">
            <a:extLst>
              <a:ext uri="{FF2B5EF4-FFF2-40B4-BE49-F238E27FC236}">
                <a16:creationId xmlns:a16="http://schemas.microsoft.com/office/drawing/2014/main" id="{56511C96-5358-4D24-A382-C0E97D2E70C9}"/>
              </a:ext>
            </a:extLst>
          </p:cNvPr>
          <p:cNvSpPr txBox="1"/>
          <p:nvPr userDrawn="1"/>
        </p:nvSpPr>
        <p:spPr>
          <a:xfrm>
            <a:off x="4274820" y="924795"/>
            <a:ext cx="594600" cy="18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3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5032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1_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aerial view of a town&#10;&#10;Description automatically generated">
            <a:extLst>
              <a:ext uri="{FF2B5EF4-FFF2-40B4-BE49-F238E27FC236}">
                <a16:creationId xmlns:a16="http://schemas.microsoft.com/office/drawing/2014/main" id="{16DACE5D-DEA7-4190-A10C-DC0371B94A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" b="44340"/>
          <a:stretch/>
        </p:blipFill>
        <p:spPr>
          <a:xfrm>
            <a:off x="0" y="0"/>
            <a:ext cx="9141990" cy="2764971"/>
          </a:xfrm>
          <a:prstGeom prst="rect">
            <a:avLst/>
          </a:prstGeom>
          <a:ln>
            <a:noFill/>
          </a:ln>
          <a:effectLst/>
        </p:spPr>
      </p:pic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0695" y="297776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70350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228600" lvl="0" indent="-228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">
  <p:cSld name="Quote slide">
    <p:bg>
      <p:bgPr>
        <a:solidFill>
          <a:schemeClr val="lt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0562" y="252872"/>
            <a:ext cx="889183" cy="889183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9"/>
          <p:cNvSpPr/>
          <p:nvPr/>
        </p:nvSpPr>
        <p:spPr>
          <a:xfrm>
            <a:off x="92466" y="100013"/>
            <a:ext cx="8959200" cy="4943400"/>
          </a:xfrm>
          <a:prstGeom prst="rect">
            <a:avLst/>
          </a:prstGeom>
          <a:noFill/>
          <a:ln w="127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9"/>
          <p:cNvSpPr txBox="1"/>
          <p:nvPr/>
        </p:nvSpPr>
        <p:spPr>
          <a:xfrm>
            <a:off x="5219206" y="4692574"/>
            <a:ext cx="3819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SUNY</a:t>
            </a:r>
            <a:r>
              <a:rPr lang="en" sz="1200" b="0" i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THE STATE UNIVERSITY OF NEW YORK</a:t>
            </a:r>
            <a:endParaRPr sz="11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bg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46AA15-FAEF-4FDA-9AAA-5BDA60D720D2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15573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6469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bg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" name="Google Shape;51;p13">
            <a:extLst>
              <a:ext uri="{FF2B5EF4-FFF2-40B4-BE49-F238E27FC236}">
                <a16:creationId xmlns:a16="http://schemas.microsoft.com/office/drawing/2014/main" id="{84057EBD-5DFA-4A73-B7D5-9366B120781C}"/>
              </a:ext>
            </a:extLst>
          </p:cNvPr>
          <p:cNvSpPr/>
          <p:nvPr userDrawn="1"/>
        </p:nvSpPr>
        <p:spPr>
          <a:xfrm>
            <a:off x="92466" y="100013"/>
            <a:ext cx="8959200" cy="4943400"/>
          </a:xfrm>
          <a:prstGeom prst="rect">
            <a:avLst/>
          </a:prstGeom>
          <a:noFill/>
          <a:ln w="127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 descr="A logo on a black background&#10;&#10;Description automatically generated">
            <a:extLst>
              <a:ext uri="{FF2B5EF4-FFF2-40B4-BE49-F238E27FC236}">
                <a16:creationId xmlns:a16="http://schemas.microsoft.com/office/drawing/2014/main" id="{45769FFE-61E6-48D1-A2BB-A813A0C047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04217" y="231922"/>
            <a:ext cx="2535565" cy="2052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">
    <p:bg>
      <p:bgPr>
        <a:solidFill>
          <a:schemeClr val="bg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C5B98C0-EC4B-42CE-9D9F-FE093BC91F64}"/>
              </a:ext>
            </a:extLst>
          </p:cNvPr>
          <p:cNvSpPr/>
          <p:nvPr userDrawn="1"/>
        </p:nvSpPr>
        <p:spPr>
          <a:xfrm>
            <a:off x="1282572" y="913543"/>
            <a:ext cx="6578856" cy="2757715"/>
          </a:xfrm>
          <a:prstGeom prst="roundRect">
            <a:avLst>
              <a:gd name="adj" fmla="val 4083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451428" y="1871538"/>
            <a:ext cx="624114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bg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" name="Google Shape;51;p13">
            <a:extLst>
              <a:ext uri="{FF2B5EF4-FFF2-40B4-BE49-F238E27FC236}">
                <a16:creationId xmlns:a16="http://schemas.microsoft.com/office/drawing/2014/main" id="{BFFED503-E866-495E-BDAB-4EAD3F8AD8B7}"/>
              </a:ext>
            </a:extLst>
          </p:cNvPr>
          <p:cNvSpPr/>
          <p:nvPr userDrawn="1"/>
        </p:nvSpPr>
        <p:spPr>
          <a:xfrm>
            <a:off x="92466" y="100013"/>
            <a:ext cx="8959200" cy="494340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6036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20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228600" lvl="0" indent="-228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228600" lvl="0" indent="-228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" name="Google Shape;78;p19">
            <a:extLst>
              <a:ext uri="{FF2B5EF4-FFF2-40B4-BE49-F238E27FC236}">
                <a16:creationId xmlns:a16="http://schemas.microsoft.com/office/drawing/2014/main" id="{BE608DFC-2099-49C4-BF63-71C139C92E31}"/>
              </a:ext>
            </a:extLst>
          </p:cNvPr>
          <p:cNvSpPr/>
          <p:nvPr userDrawn="1"/>
        </p:nvSpPr>
        <p:spPr>
          <a:xfrm>
            <a:off x="92466" y="100013"/>
            <a:ext cx="8959200" cy="4943400"/>
          </a:xfrm>
          <a:prstGeom prst="rect">
            <a:avLst/>
          </a:prstGeom>
          <a:noFill/>
          <a:ln w="12700" cap="flat" cmpd="sng">
            <a:solidFill>
              <a:schemeClr val="bg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 userDrawn="1">
  <p:cSld name="1_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5A7298-D153-40BA-9936-61BFDD3D77D5}"/>
              </a:ext>
            </a:extLst>
          </p:cNvPr>
          <p:cNvSpPr/>
          <p:nvPr userDrawn="1"/>
        </p:nvSpPr>
        <p:spPr>
          <a:xfrm>
            <a:off x="0" y="0"/>
            <a:ext cx="2721429" cy="51435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290107" y="401482"/>
            <a:ext cx="2141214" cy="40544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3025193" y="401482"/>
            <a:ext cx="5705150" cy="4054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228600" lvl="0" indent="-228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" name="Picture 3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0B76E380-6C20-4EAB-ABDB-CB447026A5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8785" y="4663217"/>
            <a:ext cx="1923858" cy="287801"/>
          </a:xfrm>
          <a:prstGeom prst="rect">
            <a:avLst/>
          </a:prstGeom>
        </p:spPr>
      </p:pic>
      <p:sp>
        <p:nvSpPr>
          <p:cNvPr id="10" name="Google Shape;78;p19">
            <a:extLst>
              <a:ext uri="{FF2B5EF4-FFF2-40B4-BE49-F238E27FC236}">
                <a16:creationId xmlns:a16="http://schemas.microsoft.com/office/drawing/2014/main" id="{34CC8DA8-E2B2-4CC3-8A75-A881DF2E2F3A}"/>
              </a:ext>
            </a:extLst>
          </p:cNvPr>
          <p:cNvSpPr/>
          <p:nvPr userDrawn="1"/>
        </p:nvSpPr>
        <p:spPr>
          <a:xfrm>
            <a:off x="92466" y="100013"/>
            <a:ext cx="8959200" cy="4943400"/>
          </a:xfrm>
          <a:prstGeom prst="rect">
            <a:avLst/>
          </a:prstGeom>
          <a:noFill/>
          <a:ln w="12700" cap="flat" cmpd="sng">
            <a:solidFill>
              <a:schemeClr val="bg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377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 userDrawn="1">
  <p:cSld name="1_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65;p30" descr="Medium shot of a person holding a book&#10;&#10;Description automatically generated with medium confidence">
            <a:extLst>
              <a:ext uri="{FF2B5EF4-FFF2-40B4-BE49-F238E27FC236}">
                <a16:creationId xmlns:a16="http://schemas.microsoft.com/office/drawing/2014/main" id="{C9C1B155-7970-40D5-96DC-02A32E37A79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457200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869185" y="401482"/>
            <a:ext cx="3860800" cy="774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69543" y="1275670"/>
            <a:ext cx="3860800" cy="31802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228600" lvl="0" indent="-228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" name="Picture 3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0B76E380-6C20-4EAB-ABDB-CB447026A5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0899" y="264005"/>
            <a:ext cx="1255844" cy="187869"/>
          </a:xfrm>
          <a:prstGeom prst="rect">
            <a:avLst/>
          </a:prstGeom>
        </p:spPr>
      </p:pic>
      <p:sp>
        <p:nvSpPr>
          <p:cNvPr id="10" name="Google Shape;78;p19">
            <a:extLst>
              <a:ext uri="{FF2B5EF4-FFF2-40B4-BE49-F238E27FC236}">
                <a16:creationId xmlns:a16="http://schemas.microsoft.com/office/drawing/2014/main" id="{34CC8DA8-E2B2-4CC3-8A75-A881DF2E2F3A}"/>
              </a:ext>
            </a:extLst>
          </p:cNvPr>
          <p:cNvSpPr/>
          <p:nvPr userDrawn="1"/>
        </p:nvSpPr>
        <p:spPr>
          <a:xfrm>
            <a:off x="92466" y="100013"/>
            <a:ext cx="8959200" cy="4943400"/>
          </a:xfrm>
          <a:prstGeom prst="rect">
            <a:avLst/>
          </a:prstGeom>
          <a:noFill/>
          <a:ln w="12700" cap="flat" cmpd="sng">
            <a:solidFill>
              <a:schemeClr val="bg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2676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 userDrawn="1">
  <p:cSld name="1_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869185" y="401482"/>
            <a:ext cx="3860800" cy="774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69543" y="1275670"/>
            <a:ext cx="3860800" cy="31802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228600" lvl="0" indent="-228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" name="Picture 3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0B76E380-6C20-4EAB-ABDB-CB447026A5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0899" y="264005"/>
            <a:ext cx="1255844" cy="187869"/>
          </a:xfrm>
          <a:prstGeom prst="rect">
            <a:avLst/>
          </a:prstGeom>
        </p:spPr>
      </p:pic>
      <p:sp>
        <p:nvSpPr>
          <p:cNvPr id="10" name="Google Shape;78;p19">
            <a:extLst>
              <a:ext uri="{FF2B5EF4-FFF2-40B4-BE49-F238E27FC236}">
                <a16:creationId xmlns:a16="http://schemas.microsoft.com/office/drawing/2014/main" id="{34CC8DA8-E2B2-4CC3-8A75-A881DF2E2F3A}"/>
              </a:ext>
            </a:extLst>
          </p:cNvPr>
          <p:cNvSpPr/>
          <p:nvPr userDrawn="1"/>
        </p:nvSpPr>
        <p:spPr>
          <a:xfrm>
            <a:off x="92466" y="100013"/>
            <a:ext cx="8959200" cy="4943400"/>
          </a:xfrm>
          <a:prstGeom prst="rect">
            <a:avLst/>
          </a:prstGeom>
          <a:noFill/>
          <a:ln w="12700" cap="flat" cmpd="sng">
            <a:solidFill>
              <a:schemeClr val="bg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5FD990-33B4-4D28-A0D9-FA0BA2732F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5143500"/>
          </a:xfr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12236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20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" name="Google Shape;78;p19">
            <a:extLst>
              <a:ext uri="{FF2B5EF4-FFF2-40B4-BE49-F238E27FC236}">
                <a16:creationId xmlns:a16="http://schemas.microsoft.com/office/drawing/2014/main" id="{8D6E70A5-3A24-47AA-8A25-F4F010455D5A}"/>
              </a:ext>
            </a:extLst>
          </p:cNvPr>
          <p:cNvSpPr/>
          <p:nvPr userDrawn="1"/>
        </p:nvSpPr>
        <p:spPr>
          <a:xfrm>
            <a:off x="92466" y="100013"/>
            <a:ext cx="8959200" cy="4943400"/>
          </a:xfrm>
          <a:prstGeom prst="rect">
            <a:avLst/>
          </a:prstGeom>
          <a:noFill/>
          <a:ln w="12700" cap="flat" cmpd="sng">
            <a:solidFill>
              <a:schemeClr val="bg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 preserve="1">
  <p:cSld name="1_Title only">
    <p:bg>
      <p:bgPr>
        <a:solidFill>
          <a:schemeClr val="bg2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20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" name="Google Shape;78;p19">
            <a:extLst>
              <a:ext uri="{FF2B5EF4-FFF2-40B4-BE49-F238E27FC236}">
                <a16:creationId xmlns:a16="http://schemas.microsoft.com/office/drawing/2014/main" id="{8D6E70A5-3A24-47AA-8A25-F4F010455D5A}"/>
              </a:ext>
            </a:extLst>
          </p:cNvPr>
          <p:cNvSpPr/>
          <p:nvPr userDrawn="1"/>
        </p:nvSpPr>
        <p:spPr>
          <a:xfrm>
            <a:off x="92466" y="100013"/>
            <a:ext cx="8959200" cy="494340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4423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2">
            <a:extLst>
              <a:ext uri="{FF2B5EF4-FFF2-40B4-BE49-F238E27FC236}">
                <a16:creationId xmlns:a16="http://schemas.microsoft.com/office/drawing/2014/main" id="{7837EFA5-EF71-4D76-958D-338E6574FC84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alphaModFix amt="41000"/>
            </a:blip>
            <a:stretch>
              <a:fillRect l="-20312" r="-2031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" name="Picture 2" descr="A blue letter on a black background&#10;&#10;Description automatically generated">
            <a:extLst>
              <a:ext uri="{FF2B5EF4-FFF2-40B4-BE49-F238E27FC236}">
                <a16:creationId xmlns:a16="http://schemas.microsoft.com/office/drawing/2014/main" id="{AF35CEC5-1062-4640-809A-19874474F022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229649" y="4698475"/>
            <a:ext cx="1364729" cy="247969"/>
          </a:xfrm>
          <a:prstGeom prst="rect">
            <a:avLst/>
          </a:prstGeom>
        </p:spPr>
      </p:pic>
      <p:pic>
        <p:nvPicPr>
          <p:cNvPr id="4" name="Picture 3" descr="A yellow letter on a black background&#10;&#10;Description automatically generated">
            <a:extLst>
              <a:ext uri="{FF2B5EF4-FFF2-40B4-BE49-F238E27FC236}">
                <a16:creationId xmlns:a16="http://schemas.microsoft.com/office/drawing/2014/main" id="{677F02D3-3861-4D8B-AA0D-B1423A236D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/>
          <a:srcRect t="12514" r="34852" b="21537"/>
          <a:stretch/>
        </p:blipFill>
        <p:spPr>
          <a:xfrm>
            <a:off x="1676394" y="4739529"/>
            <a:ext cx="407200" cy="16586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459274D-4B04-47E5-AC51-76E4FCD395E4}"/>
              </a:ext>
            </a:extLst>
          </p:cNvPr>
          <p:cNvCxnSpPr>
            <a:cxnSpLocks/>
          </p:cNvCxnSpPr>
          <p:nvPr userDrawn="1"/>
        </p:nvCxnSpPr>
        <p:spPr>
          <a:xfrm>
            <a:off x="1635919" y="4739529"/>
            <a:ext cx="0" cy="1658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48" r:id="rId2"/>
    <p:sldLayoutId id="2147483669" r:id="rId3"/>
    <p:sldLayoutId id="2147483651" r:id="rId4"/>
    <p:sldLayoutId id="2147483671" r:id="rId5"/>
    <p:sldLayoutId id="2147483672" r:id="rId6"/>
    <p:sldLayoutId id="2147483676" r:id="rId7"/>
    <p:sldLayoutId id="2147483652" r:id="rId8"/>
    <p:sldLayoutId id="2147483668" r:id="rId9"/>
    <p:sldLayoutId id="2147483673" r:id="rId10"/>
    <p:sldLayoutId id="2147483674" r:id="rId11"/>
    <p:sldLayoutId id="2147483670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65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200" b="0" i="0" u="none" strike="noStrike" cap="none">
          <a:solidFill>
            <a:schemeClr val="bg2"/>
          </a:solidFill>
          <a:latin typeface="Aharoni" panose="02010803020104030203" pitchFamily="2" charset="-79"/>
          <a:ea typeface="Aharoni" panose="02010803020104030203" pitchFamily="2" charset="-79"/>
          <a:cs typeface="Aharoni" panose="02010803020104030203" pitchFamily="2" charset="-79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342900" marR="0" lvl="0" indent="-22860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tx1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47436B-FF1D-4E39-B004-836F6DD84E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7484" y="2183950"/>
            <a:ext cx="8520600" cy="1447735"/>
          </a:xfrm>
        </p:spPr>
        <p:txBody>
          <a:bodyPr>
            <a:noAutofit/>
          </a:bodyPr>
          <a:lstStyle/>
          <a:p>
            <a:r>
              <a:rPr lang="en-US" sz="3500" dirty="0"/>
              <a:t>Performance of AI-augmented data analysis</a:t>
            </a:r>
            <a:endParaRPr lang="en-US" sz="3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3DA4F148-5FF5-4879-B4AC-A8847564C4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916" y="3631685"/>
            <a:ext cx="8520600" cy="792600"/>
          </a:xfrm>
        </p:spPr>
        <p:txBody>
          <a:bodyPr>
            <a:normAutofit fontScale="25000" lnSpcReduction="20000"/>
          </a:bodyPr>
          <a:lstStyle/>
          <a:p>
            <a:r>
              <a:rPr lang="en-US" sz="7500" dirty="0"/>
              <a:t>Evaluation Framework for Offline Large Language Models</a:t>
            </a:r>
          </a:p>
          <a:p>
            <a:endParaRPr lang="en-US" sz="7500" dirty="0"/>
          </a:p>
          <a:p>
            <a:endParaRPr lang="en-US" sz="2600" dirty="0"/>
          </a:p>
          <a:p>
            <a:pPr algn="r"/>
            <a:r>
              <a:rPr lang="en-US" dirty="0"/>
              <a:t>							</a:t>
            </a:r>
            <a:r>
              <a:rPr lang="en-US" sz="6000" dirty="0"/>
              <a:t>Presented By:</a:t>
            </a:r>
          </a:p>
          <a:p>
            <a:pPr algn="r"/>
            <a:r>
              <a:rPr lang="en-US" sz="6000" dirty="0"/>
              <a:t>        Supritha Nallavolu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E34D33-050E-E105-C9E6-ACFE32A13772}"/>
              </a:ext>
            </a:extLst>
          </p:cNvPr>
          <p:cNvSpPr txBox="1"/>
          <p:nvPr/>
        </p:nvSpPr>
        <p:spPr>
          <a:xfrm>
            <a:off x="1280160" y="570301"/>
            <a:ext cx="7449313" cy="4739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/>
              <a:t>Case Overview:</a:t>
            </a:r>
          </a:p>
          <a:p>
            <a:r>
              <a:rPr lang="en-US" sz="2200" b="1" dirty="0"/>
              <a:t>Macroeconomic Analysis of Ghana (2015–2024)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Case study country: Ghana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Time period: 2015–2024</a:t>
            </a:r>
          </a:p>
          <a:p>
            <a:r>
              <a:rPr lang="en-US" sz="1600" b="1" dirty="0"/>
              <a:t>Quantitative evidence: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IMF World Economic Outlook (WEO)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World Bank World Development Indicators (WDI)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Human analytic baseline: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1600" dirty="0"/>
              <a:t>IMF Article IV Consultation – Ghana</a:t>
            </a:r>
          </a:p>
          <a:p>
            <a:r>
              <a:rPr lang="en-US" sz="1600" b="1" dirty="0"/>
              <a:t>Focus indicators: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GDP growth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Inflation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Public debt (% GDP)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Fiscal balance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Current account balance</a:t>
            </a:r>
            <a:endParaRPr lang="en-US" sz="16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006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76F9BE-77D2-A9CD-1556-02E5C5A84D16}"/>
              </a:ext>
            </a:extLst>
          </p:cNvPr>
          <p:cNvSpPr txBox="1"/>
          <p:nvPr/>
        </p:nvSpPr>
        <p:spPr>
          <a:xfrm>
            <a:off x="1175451" y="571202"/>
            <a:ext cx="7836365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+mn-lt"/>
              </a:rPr>
              <a:t>IMF’s Macroeconomic Diagnosis of Ghana</a:t>
            </a:r>
            <a:r>
              <a:rPr lang="en-US" sz="22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2200" dirty="0"/>
              <a:t>Core diagnosis: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Macroeconomic stress driven by:</a:t>
            </a:r>
          </a:p>
          <a:p>
            <a:pPr marL="457200" lvl="1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Elevated public debt</a:t>
            </a:r>
          </a:p>
          <a:p>
            <a:pPr marL="457200" lvl="1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sz="1800" dirty="0"/>
              <a:t>High inflation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lvl="1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External imbalances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Indicator interpretations: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GDP growth: recovery constrained by macro instability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Inflation: persistent, eroding real incomes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Public debt: sustainability risk limiting policy space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Fiscal balance: chronic deficits worsening debt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Current account: vulnerability to external shocks</a:t>
            </a:r>
          </a:p>
          <a:p>
            <a:r>
              <a:rPr lang="en-US" sz="2400" dirty="0"/>
              <a:t>				</a:t>
            </a: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A658E55-827D-B4BF-EA36-F58A1BBF2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435" y="544957"/>
            <a:ext cx="7185949" cy="320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2200" b="1" dirty="0"/>
              <a:t>Risk Assessment and Policy Reasoning:</a:t>
            </a:r>
            <a:endParaRPr kumimoji="0" lang="en-US" altLang="en-US" sz="2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800" b="1" dirty="0"/>
              <a:t>Key risks identified by IMF: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800" dirty="0"/>
              <a:t>Persistent inflation pressures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800" dirty="0"/>
              <a:t>Financing and debt rollover risks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800" dirty="0"/>
              <a:t>External shocks (commodity prices, global tightening)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800" b="1" dirty="0"/>
              <a:t>Policy logic: 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800" dirty="0"/>
              <a:t>Fiscal consolidation → restore credibility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800" dirty="0"/>
              <a:t>Inflation control → protect real incomes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800" dirty="0"/>
              <a:t>Structural reforms → support medium-term growth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800" dirty="0"/>
              <a:t>Risks are tilted to the downside.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b="1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D2881BE-1F1B-3AAB-41A7-C74B842E01A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64816" y="-184666"/>
            <a:ext cx="228940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271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176039-9049-88DC-3D6A-0DA8EFAC2E9E}"/>
              </a:ext>
            </a:extLst>
          </p:cNvPr>
          <p:cNvSpPr txBox="1"/>
          <p:nvPr/>
        </p:nvSpPr>
        <p:spPr>
          <a:xfrm>
            <a:off x="1329545" y="509647"/>
            <a:ext cx="8437945" cy="412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/>
              <a:t>Analytic Assumptions and Project Application</a:t>
            </a:r>
          </a:p>
          <a:p>
            <a:r>
              <a:rPr lang="en-US" sz="2000" b="1" dirty="0"/>
              <a:t>Implicit assumptions in IMF analysis: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Fiscal discipline restores investor confidence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Institutions can implement reforms effectively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Stability is prioritized over short-term growth</a:t>
            </a:r>
          </a:p>
          <a:p>
            <a:r>
              <a:rPr lang="en-US" sz="2000" b="1" dirty="0"/>
              <a:t>How this is used in the project: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WEO/WDI = empirical evidence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Article IV = human analytic structure</a:t>
            </a:r>
          </a:p>
          <a:p>
            <a:r>
              <a:rPr lang="en-US" sz="2000" b="1" dirty="0"/>
              <a:t>LLM outputs compared against: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Reasoning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Synthesis quality</a:t>
            </a:r>
          </a:p>
          <a:p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56525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Y">
      <a:dk1>
        <a:sysClr val="windowText" lastClr="000000"/>
      </a:dk1>
      <a:lt1>
        <a:sysClr val="window" lastClr="FFFFFF"/>
      </a:lt1>
      <a:dk2>
        <a:srgbClr val="002C73"/>
      </a:dk2>
      <a:lt2>
        <a:srgbClr val="C0C0C0"/>
      </a:lt2>
      <a:accent1>
        <a:srgbClr val="EDA9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SUNY">
      <a:majorFont>
        <a:latin typeface="Aharoni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UNY AI Template 20250417" id="{E73AB3B2-8E6B-4E82-80ED-080552EC6C46}" vid="{43D36433-C2BF-4D7B-85EF-1B196705502C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4171700-89c7-41fc-bb48-99c65f58b835" xsi:nil="true"/>
    <lcf76f155ced4ddcb4097134ff3c332f xmlns="bbd473be-810f-431e-ae14-890f73c62e6d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775F93A41F94A9009017E02EBE91C" ma:contentTypeVersion="10" ma:contentTypeDescription="Create a new document." ma:contentTypeScope="" ma:versionID="8ae9155ddc7cac45fd85e91a9fadd3be">
  <xsd:schema xmlns:xsd="http://www.w3.org/2001/XMLSchema" xmlns:xs="http://www.w3.org/2001/XMLSchema" xmlns:p="http://schemas.microsoft.com/office/2006/metadata/properties" xmlns:ns2="bbd473be-810f-431e-ae14-890f73c62e6d" xmlns:ns3="64171700-89c7-41fc-bb48-99c65f58b835" targetNamespace="http://schemas.microsoft.com/office/2006/metadata/properties" ma:root="true" ma:fieldsID="fdd465de4a4107d582ed44bd412b4545" ns2:_="" ns3:_="">
    <xsd:import namespace="bbd473be-810f-431e-ae14-890f73c62e6d"/>
    <xsd:import namespace="64171700-89c7-41fc-bb48-99c65f58b83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d473be-810f-431e-ae14-890f73c62e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9fa85715-0547-47bf-9ab5-40300850272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171700-89c7-41fc-bb48-99c65f58b83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0716a02a-015f-4f8e-8713-612d8fac47cb}" ma:internalName="TaxCatchAll" ma:showField="CatchAllData" ma:web="64171700-89c7-41fc-bb48-99c65f58b83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73093D-DF15-4E0E-8A4C-4FA4995EFF0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58169A-37A3-4E9B-8A28-59B523695019}">
  <ds:schemaRefs>
    <ds:schemaRef ds:uri="http://schemas.microsoft.com/office/2006/metadata/properties"/>
    <ds:schemaRef ds:uri="http://schemas.microsoft.com/office/infopath/2007/PartnerControls"/>
    <ds:schemaRef ds:uri="64171700-89c7-41fc-bb48-99c65f58b835"/>
    <ds:schemaRef ds:uri="bbd473be-810f-431e-ae14-890f73c62e6d"/>
  </ds:schemaRefs>
</ds:datastoreItem>
</file>

<file path=customXml/itemProps3.xml><?xml version="1.0" encoding="utf-8"?>
<ds:datastoreItem xmlns:ds="http://schemas.openxmlformats.org/officeDocument/2006/customXml" ds:itemID="{147589FE-B75C-406A-B2C7-8A2E717111F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bd473be-810f-431e-ae14-890f73c62e6d"/>
    <ds:schemaRef ds:uri="64171700-89c7-41fc-bb48-99c65f58b8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SUNY AIX Template 20250417</Template>
  <TotalTime>81</TotalTime>
  <Words>265</Words>
  <Application>Microsoft Office PowerPoint</Application>
  <PresentationFormat>On-screen Show (16:9)</PresentationFormat>
  <Paragraphs>56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Aharoni</vt:lpstr>
      <vt:lpstr>Calibri</vt:lpstr>
      <vt:lpstr>Montserrat</vt:lpstr>
      <vt:lpstr>Simple Light</vt:lpstr>
      <vt:lpstr>Performance of AI-augmented data analysis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Supritha Nallavolu</dc:creator>
  <cp:lastModifiedBy>Supritha Nallavolu</cp:lastModifiedBy>
  <cp:revision>2</cp:revision>
  <dcterms:created xsi:type="dcterms:W3CDTF">2025-11-21T02:34:59Z</dcterms:created>
  <dcterms:modified xsi:type="dcterms:W3CDTF">2026-02-10T15:56:28Z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0x0101005BF775F93A41F94A9009017E02EBE91C</vt:lpwstr>
  </property>
  <property fmtid="{D5CDD505-2E9C-101B-9397-08002B2CF9AE}" pid="3" name="_SourceUrl">
    <vt:lpwstr/>
  </property>
  <property fmtid="{D5CDD505-2E9C-101B-9397-08002B2CF9AE}" pid="4" name="_SharedFileIndex">
    <vt:lpwstr/>
  </property>
  <property fmtid="{D5CDD505-2E9C-101B-9397-08002B2CF9AE}" pid="5" name="ComplianceAsset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_activity">
    <vt:lpwstr>{"FileActivityType":"9","FileActivityTimeStamp":"2025-04-17T19:07:17.650Z","FileActivityUsersOnPage":[{"DisplayName":"Jessica Jaramillo","Id":"jaramij2@sunypoly.edu"}],"FileActivityNavigationId":null}</vt:lpwstr>
  </property>
</Properties>
</file>